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Ubuntu"/>
      <p:regular r:id="rId19"/>
      <p:bold r:id="rId20"/>
      <p:italic r:id="rId21"/>
      <p:boldItalic r:id="rId22"/>
    </p:embeddedFont>
    <p:embeddedFont>
      <p:font typeface="Exo 2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bold.fntdata"/><Relationship Id="rId22" Type="http://schemas.openxmlformats.org/officeDocument/2006/relationships/font" Target="fonts/Ubuntu-boldItalic.fntdata"/><Relationship Id="rId21" Type="http://schemas.openxmlformats.org/officeDocument/2006/relationships/font" Target="fonts/Ubuntu-italic.fntdata"/><Relationship Id="rId24" Type="http://schemas.openxmlformats.org/officeDocument/2006/relationships/font" Target="fonts/Exo2-bold.fntdata"/><Relationship Id="rId23" Type="http://schemas.openxmlformats.org/officeDocument/2006/relationships/font" Target="fonts/Exo2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xo2-boldItalic.fntdata"/><Relationship Id="rId25" Type="http://schemas.openxmlformats.org/officeDocument/2006/relationships/font" Target="fonts/Exo2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Ubuntu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Relationship Id="rId4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7DCAD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957675" y="3145825"/>
            <a:ext cx="8186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Пущино и всем известная мазь. Есть ли связь?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1011450" y="4421550"/>
            <a:ext cx="71211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134F5C"/>
                </a:solidFill>
                <a:latin typeface="Ubuntu"/>
                <a:ea typeface="Ubuntu"/>
                <a:cs typeface="Ubuntu"/>
                <a:sym typeface="Ubuntu"/>
              </a:rPr>
              <a:t>Подготовили ученики гимназии ‘Пущино’ Лебедевы Олег и Юлия.</a:t>
            </a:r>
          </a:p>
        </p:txBody>
      </p:sp>
      <p:grpSp>
        <p:nvGrpSpPr>
          <p:cNvPr id="56" name="Shape 56"/>
          <p:cNvGrpSpPr/>
          <p:nvPr/>
        </p:nvGrpSpPr>
        <p:grpSpPr>
          <a:xfrm>
            <a:off x="910297" y="1446275"/>
            <a:ext cx="7551510" cy="1691000"/>
            <a:chOff x="1592589" y="0"/>
            <a:chExt cx="7551510" cy="1691000"/>
          </a:xfrm>
        </p:grpSpPr>
        <p:sp>
          <p:nvSpPr>
            <p:cNvPr id="57" name="Shape 57"/>
            <p:cNvSpPr txBox="1"/>
            <p:nvPr/>
          </p:nvSpPr>
          <p:spPr>
            <a:xfrm>
              <a:off x="1592589" y="0"/>
              <a:ext cx="7540800" cy="9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b="1" lang="en" sz="670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ОКСОЛИНОВАЯ</a:t>
              </a:r>
            </a:p>
          </p:txBody>
        </p:sp>
        <p:sp>
          <p:nvSpPr>
            <p:cNvPr id="58" name="Shape 58"/>
            <p:cNvSpPr txBox="1"/>
            <p:nvPr/>
          </p:nvSpPr>
          <p:spPr>
            <a:xfrm>
              <a:off x="1603300" y="722600"/>
              <a:ext cx="7540800" cy="9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670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МАЗЬ</a:t>
              </a:r>
            </a:p>
          </p:txBody>
        </p:sp>
      </p:grpSp>
      <p:pic>
        <p:nvPicPr>
          <p:cNvPr descr="11.png" id="59" name="Shape 59"/>
          <p:cNvPicPr preferRelativeResize="0"/>
          <p:nvPr/>
        </p:nvPicPr>
        <p:blipFill rotWithShape="1">
          <a:blip r:embed="rId3">
            <a:alphaModFix/>
          </a:blip>
          <a:srcRect b="75669" l="0" r="74950" t="0"/>
          <a:stretch/>
        </p:blipFill>
        <p:spPr>
          <a:xfrm>
            <a:off x="854950" y="380999"/>
            <a:ext cx="1260524" cy="12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D7F6E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3033000" y="830175"/>
            <a:ext cx="52938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После окончания химической реакции полученную суспензию фильтруют и сушат</a:t>
            </a:r>
          </a:p>
        </p:txBody>
      </p:sp>
      <p:pic>
        <p:nvPicPr>
          <p:cNvPr descr="10.png" id="146" name="Shape 146"/>
          <p:cNvPicPr preferRelativeResize="0"/>
          <p:nvPr/>
        </p:nvPicPr>
        <p:blipFill rotWithShape="1">
          <a:blip r:embed="rId3">
            <a:alphaModFix/>
          </a:blip>
          <a:srcRect b="0" l="23177" r="54223" t="0"/>
          <a:stretch/>
        </p:blipFill>
        <p:spPr>
          <a:xfrm>
            <a:off x="5049380" y="2104685"/>
            <a:ext cx="3891352" cy="266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-1125" y="-1479800"/>
            <a:ext cx="34665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0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460902" y="3769356"/>
            <a:ext cx="42774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Фильтрация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и сушка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D7F6E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3033000" y="830175"/>
            <a:ext cx="52938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 них загружаются реактивы, поддерживается необходимая температура и обеспечивается перемешивание реагирующей смеси.</a:t>
            </a:r>
          </a:p>
        </p:txBody>
      </p:sp>
      <p:pic>
        <p:nvPicPr>
          <p:cNvPr descr="10.png" id="154" name="Shape 154"/>
          <p:cNvPicPr preferRelativeResize="0"/>
          <p:nvPr/>
        </p:nvPicPr>
        <p:blipFill rotWithShape="1">
          <a:blip r:embed="rId3">
            <a:alphaModFix/>
          </a:blip>
          <a:srcRect b="0" l="46951" r="30449" t="0"/>
          <a:stretch/>
        </p:blipFill>
        <p:spPr>
          <a:xfrm>
            <a:off x="5049380" y="2104685"/>
            <a:ext cx="3891352" cy="266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-1125" y="-1479800"/>
            <a:ext cx="34665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0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60902" y="3769356"/>
            <a:ext cx="42774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Перемешивание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D7F6E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033000" y="830175"/>
            <a:ext cx="52938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Полученный сухой порошок насыпают в полиэтиленовые мешки, которые упаковывают в картонные коробки.</a:t>
            </a:r>
          </a:p>
        </p:txBody>
      </p:sp>
      <p:pic>
        <p:nvPicPr>
          <p:cNvPr descr="10.png" id="162" name="Shape 162"/>
          <p:cNvPicPr preferRelativeResize="0"/>
          <p:nvPr/>
        </p:nvPicPr>
        <p:blipFill rotWithShape="1">
          <a:blip r:embed="rId3">
            <a:alphaModFix/>
          </a:blip>
          <a:srcRect b="0" l="69984" r="7416" t="0"/>
          <a:stretch/>
        </p:blipFill>
        <p:spPr>
          <a:xfrm>
            <a:off x="5049380" y="2104685"/>
            <a:ext cx="3891352" cy="266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-1125" y="-1479800"/>
            <a:ext cx="34665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0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60902" y="3769356"/>
            <a:ext cx="42774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Упаковка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D7F6E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3033000" y="830175"/>
            <a:ext cx="52938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Упакованную субстанцию «Оксолин» забирают покупатели - заводы, которые изготавливают «Оксолиновую мазь»</a:t>
            </a:r>
          </a:p>
        </p:txBody>
      </p:sp>
      <p:pic>
        <p:nvPicPr>
          <p:cNvPr descr="10.png" id="170" name="Shape 170"/>
          <p:cNvPicPr preferRelativeResize="0"/>
          <p:nvPr/>
        </p:nvPicPr>
        <p:blipFill rotWithShape="1">
          <a:blip r:embed="rId3">
            <a:alphaModFix/>
          </a:blip>
          <a:srcRect b="0" l="85929" r="-8528" t="0"/>
          <a:stretch/>
        </p:blipFill>
        <p:spPr>
          <a:xfrm>
            <a:off x="5887580" y="2104685"/>
            <a:ext cx="3891352" cy="266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-1125" y="-1479800"/>
            <a:ext cx="34665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0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60902" y="3769356"/>
            <a:ext cx="42774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Транспортировка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7DCAD0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912300" y="1793400"/>
            <a:ext cx="76299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Ищите оксолиновую мазь в аптеке.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Желаем вам здоровья :)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011450" y="4421550"/>
            <a:ext cx="71211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134F5C"/>
                </a:solidFill>
                <a:latin typeface="Ubuntu"/>
                <a:ea typeface="Ubuntu"/>
                <a:cs typeface="Ubuntu"/>
                <a:sym typeface="Ubuntu"/>
              </a:rPr>
              <a:t>Спасибо Межбурд Евгению Вольфовичу за предоставленный материал</a:t>
            </a:r>
          </a:p>
        </p:txBody>
      </p:sp>
      <p:pic>
        <p:nvPicPr>
          <p:cNvPr descr="11.png" id="179" name="Shape 179"/>
          <p:cNvPicPr preferRelativeResize="0"/>
          <p:nvPr/>
        </p:nvPicPr>
        <p:blipFill rotWithShape="1">
          <a:blip r:embed="rId3">
            <a:alphaModFix/>
          </a:blip>
          <a:srcRect b="505" l="-455" r="69895" t="78084"/>
          <a:stretch/>
        </p:blipFill>
        <p:spPr>
          <a:xfrm>
            <a:off x="6657754" y="3868118"/>
            <a:ext cx="2076326" cy="15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757400" y="702425"/>
            <a:ext cx="83865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Пущино – российский научный центр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757400" y="1672225"/>
            <a:ext cx="83865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Здесь работают ученые-биологи, они изучают:</a:t>
            </a:r>
          </a:p>
        </p:txBody>
      </p:sp>
      <p:grpSp>
        <p:nvGrpSpPr>
          <p:cNvPr id="66" name="Shape 66"/>
          <p:cNvGrpSpPr/>
          <p:nvPr/>
        </p:nvGrpSpPr>
        <p:grpSpPr>
          <a:xfrm>
            <a:off x="834466" y="2402291"/>
            <a:ext cx="6453425" cy="1733991"/>
            <a:chOff x="992366" y="1945100"/>
            <a:chExt cx="6453425" cy="1733991"/>
          </a:xfrm>
        </p:grpSpPr>
        <p:sp>
          <p:nvSpPr>
            <p:cNvPr id="67" name="Shape 67"/>
            <p:cNvSpPr txBox="1"/>
            <p:nvPr/>
          </p:nvSpPr>
          <p:spPr>
            <a:xfrm>
              <a:off x="992366" y="2859925"/>
              <a:ext cx="11175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chemeClr val="dk1"/>
                </a:buClr>
                <a:buSzPct val="68750"/>
                <a:buFont typeface="Arial"/>
                <a:buNone/>
              </a:pPr>
              <a:r>
                <a:rPr lang="en" sz="1600">
                  <a:solidFill>
                    <a:srgbClr val="666666"/>
                  </a:solidFill>
                  <a:latin typeface="Ubuntu"/>
                  <a:ea typeface="Ubuntu"/>
                  <a:cs typeface="Ubuntu"/>
                  <a:sym typeface="Ubuntu"/>
                </a:rPr>
                <a:t>микробы</a:t>
              </a:r>
            </a:p>
          </p:txBody>
        </p:sp>
        <p:sp>
          <p:nvSpPr>
            <p:cNvPr id="68" name="Shape 68"/>
            <p:cNvSpPr txBox="1"/>
            <p:nvPr/>
          </p:nvSpPr>
          <p:spPr>
            <a:xfrm>
              <a:off x="2732091" y="2859925"/>
              <a:ext cx="9222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600">
                  <a:solidFill>
                    <a:srgbClr val="666666"/>
                  </a:solidFill>
                  <a:latin typeface="Ubuntu"/>
                  <a:ea typeface="Ubuntu"/>
                  <a:cs typeface="Ubuntu"/>
                  <a:sym typeface="Ubuntu"/>
                </a:rPr>
                <a:t>клетки</a:t>
              </a:r>
            </a:p>
          </p:txBody>
        </p:sp>
        <p:sp>
          <p:nvSpPr>
            <p:cNvPr id="69" name="Shape 69"/>
            <p:cNvSpPr txBox="1"/>
            <p:nvPr/>
          </p:nvSpPr>
          <p:spPr>
            <a:xfrm>
              <a:off x="3900091" y="2859925"/>
              <a:ext cx="1741800" cy="68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" sz="1600">
                  <a:solidFill>
                    <a:srgbClr val="666666"/>
                  </a:solidFill>
                  <a:latin typeface="Ubuntu"/>
                  <a:ea typeface="Ubuntu"/>
                  <a:cs typeface="Ubuntu"/>
                  <a:sym typeface="Ubuntu"/>
                </a:rPr>
                <a:t>растения</a:t>
              </a:r>
            </a:p>
            <a:p>
              <a:pPr lvl="0" rtl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" sz="1600">
                  <a:solidFill>
                    <a:srgbClr val="666666"/>
                  </a:solidFill>
                  <a:latin typeface="Ubuntu"/>
                  <a:ea typeface="Ubuntu"/>
                  <a:cs typeface="Ubuntu"/>
                  <a:sym typeface="Ubuntu"/>
                </a:rPr>
                <a:t>из клеток</a:t>
              </a:r>
            </a:p>
            <a:p>
              <a:pPr lvl="0" rtl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t/>
              </a:r>
              <a:endParaRPr sz="16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0" name="Shape 70"/>
            <p:cNvSpPr txBox="1"/>
            <p:nvPr/>
          </p:nvSpPr>
          <p:spPr>
            <a:xfrm>
              <a:off x="5413291" y="2865191"/>
              <a:ext cx="2032500" cy="813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Clr>
                  <a:schemeClr val="dk1"/>
                </a:buClr>
                <a:buSzPct val="68750"/>
                <a:buFont typeface="Arial"/>
                <a:buNone/>
              </a:pPr>
              <a:r>
                <a:rPr lang="en" sz="1600">
                  <a:solidFill>
                    <a:srgbClr val="666666"/>
                  </a:solidFill>
                  <a:latin typeface="Ubuntu"/>
                  <a:ea typeface="Ubuntu"/>
                  <a:cs typeface="Ubuntu"/>
                  <a:sym typeface="Ubuntu"/>
                </a:rPr>
                <a:t>клеточные организмы</a:t>
              </a:r>
            </a:p>
          </p:txBody>
        </p:sp>
        <p:pic>
          <p:nvPicPr>
            <p:cNvPr descr="3.png" id="71" name="Shape 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0278" y="1945100"/>
              <a:ext cx="5591175" cy="8858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11.png" id="72" name="Shape 72"/>
          <p:cNvPicPr preferRelativeResize="0"/>
          <p:nvPr/>
        </p:nvPicPr>
        <p:blipFill rotWithShape="1">
          <a:blip r:embed="rId4">
            <a:alphaModFix/>
          </a:blip>
          <a:srcRect b="20893" l="0" r="74950" t="44707"/>
          <a:stretch/>
        </p:blipFill>
        <p:spPr>
          <a:xfrm>
            <a:off x="7525675" y="3510750"/>
            <a:ext cx="1223114" cy="173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6BE6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896700" y="1052600"/>
            <a:ext cx="8247300" cy="1971500"/>
            <a:chOff x="896700" y="578800"/>
            <a:chExt cx="8247300" cy="1971500"/>
          </a:xfrm>
        </p:grpSpPr>
        <p:sp>
          <p:nvSpPr>
            <p:cNvPr id="78" name="Shape 78"/>
            <p:cNvSpPr txBox="1"/>
            <p:nvPr/>
          </p:nvSpPr>
          <p:spPr>
            <a:xfrm>
              <a:off x="896700" y="578800"/>
              <a:ext cx="8247300" cy="9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3000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А ещё в Пущино...</a:t>
              </a:r>
            </a:p>
          </p:txBody>
        </p:sp>
        <p:sp>
          <p:nvSpPr>
            <p:cNvPr id="79" name="Shape 79"/>
            <p:cNvSpPr txBox="1"/>
            <p:nvPr/>
          </p:nvSpPr>
          <p:spPr>
            <a:xfrm>
              <a:off x="896700" y="1472400"/>
              <a:ext cx="7350600" cy="10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Есть небольшое фармацевтическое предприятие «Биологические исследования и системы», где изготавливают субстанции для готовых лекарств</a:t>
              </a:r>
            </a:p>
          </p:txBody>
        </p:sp>
      </p:grpSp>
      <p:grpSp>
        <p:nvGrpSpPr>
          <p:cNvPr id="80" name="Shape 80"/>
          <p:cNvGrpSpPr/>
          <p:nvPr/>
        </p:nvGrpSpPr>
        <p:grpSpPr>
          <a:xfrm>
            <a:off x="1010381" y="3454824"/>
            <a:ext cx="6714900" cy="1380460"/>
            <a:chOff x="1391625" y="2949099"/>
            <a:chExt cx="6714900" cy="1380460"/>
          </a:xfrm>
        </p:grpSpPr>
        <p:sp>
          <p:nvSpPr>
            <p:cNvPr id="81" name="Shape 81"/>
            <p:cNvSpPr txBox="1"/>
            <p:nvPr/>
          </p:nvSpPr>
          <p:spPr>
            <a:xfrm>
              <a:off x="1391625" y="3314060"/>
              <a:ext cx="6714900" cy="10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2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Субстанции - это такие порошки, которые имеют лекарственные свойства. Для изготовления лекарств - таблеток, мазей и других лекарственных форм субстанции смешиваются с вспомогательными веществами.</a:t>
              </a:r>
            </a:p>
          </p:txBody>
        </p:sp>
        <p:pic>
          <p:nvPicPr>
            <p:cNvPr descr="4.png" id="82" name="Shape 8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1393" y="2949099"/>
              <a:ext cx="556850" cy="4361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11.png" id="83" name="Shape 83"/>
          <p:cNvPicPr preferRelativeResize="0"/>
          <p:nvPr/>
        </p:nvPicPr>
        <p:blipFill rotWithShape="1">
          <a:blip r:embed="rId4">
            <a:alphaModFix/>
          </a:blip>
          <a:srcRect b="52676" l="75103" r="-152" t="22992"/>
          <a:stretch/>
        </p:blipFill>
        <p:spPr>
          <a:xfrm>
            <a:off x="7322150" y="3815676"/>
            <a:ext cx="1701949" cy="17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6BE6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912300" y="1641000"/>
            <a:ext cx="71670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И только тут делают нужную субстанцию для оксолиновой мази!</a:t>
            </a:r>
          </a:p>
        </p:txBody>
      </p:sp>
      <p:grpSp>
        <p:nvGrpSpPr>
          <p:cNvPr id="89" name="Shape 89"/>
          <p:cNvGrpSpPr/>
          <p:nvPr/>
        </p:nvGrpSpPr>
        <p:grpSpPr>
          <a:xfrm>
            <a:off x="1010375" y="3454824"/>
            <a:ext cx="6714900" cy="1134752"/>
            <a:chOff x="1315418" y="2949099"/>
            <a:chExt cx="6714900" cy="1134752"/>
          </a:xfrm>
        </p:grpSpPr>
        <p:sp>
          <p:nvSpPr>
            <p:cNvPr id="90" name="Shape 90"/>
            <p:cNvSpPr txBox="1"/>
            <p:nvPr/>
          </p:nvSpPr>
          <p:spPr>
            <a:xfrm>
              <a:off x="1315418" y="3314052"/>
              <a:ext cx="6714900" cy="7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2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Оксолиновую мазь производят многие российские фармацевтические компании. Но субстанцию делают только в небольшом наукограде Пущино, в ЗАО “БИС”</a:t>
              </a:r>
            </a:p>
          </p:txBody>
        </p:sp>
        <p:pic>
          <p:nvPicPr>
            <p:cNvPr descr="4.png" id="91" name="Shape 9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15193" y="2949099"/>
              <a:ext cx="556850" cy="4361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11.png" id="92" name="Shape 92"/>
          <p:cNvPicPr preferRelativeResize="0"/>
          <p:nvPr/>
        </p:nvPicPr>
        <p:blipFill rotWithShape="1">
          <a:blip r:embed="rId4">
            <a:alphaModFix/>
          </a:blip>
          <a:srcRect b="52676" l="75103" r="-152" t="22992"/>
          <a:stretch/>
        </p:blipFill>
        <p:spPr>
          <a:xfrm>
            <a:off x="7322150" y="3815676"/>
            <a:ext cx="1701949" cy="17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.jpg" id="97" name="Shape 97"/>
          <p:cNvPicPr preferRelativeResize="0"/>
          <p:nvPr/>
        </p:nvPicPr>
        <p:blipFill rotWithShape="1">
          <a:blip r:embed="rId3">
            <a:alphaModFix/>
          </a:blip>
          <a:srcRect b="18318" l="0" r="1690" t="4550"/>
          <a:stretch/>
        </p:blipFill>
        <p:spPr>
          <a:xfrm rot="-394311">
            <a:off x="4527459" y="-316093"/>
            <a:ext cx="5020306" cy="58450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Shape 98"/>
          <p:cNvGrpSpPr/>
          <p:nvPr/>
        </p:nvGrpSpPr>
        <p:grpSpPr>
          <a:xfrm>
            <a:off x="896700" y="1159782"/>
            <a:ext cx="8247300" cy="2169117"/>
            <a:chOff x="896700" y="381182"/>
            <a:chExt cx="8247300" cy="2169117"/>
          </a:xfrm>
        </p:grpSpPr>
        <p:sp>
          <p:nvSpPr>
            <p:cNvPr id="99" name="Shape 99"/>
            <p:cNvSpPr txBox="1"/>
            <p:nvPr/>
          </p:nvSpPr>
          <p:spPr>
            <a:xfrm>
              <a:off x="896700" y="381182"/>
              <a:ext cx="8247300" cy="9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b="1" lang="en" sz="3000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А зачем нужен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b="1" lang="en" sz="3000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оксолин?</a:t>
              </a:r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896700" y="1472400"/>
              <a:ext cx="3489300" cy="10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Оксолиновая мазь была разработана в 1970 году. Тогда лекарство способное противостоять гриппу было прорывом в фармацевтике.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se_4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" y="0"/>
            <a:ext cx="7721476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Shape 106"/>
          <p:cNvGrpSpPr/>
          <p:nvPr/>
        </p:nvGrpSpPr>
        <p:grpSpPr>
          <a:xfrm>
            <a:off x="896700" y="1052600"/>
            <a:ext cx="8247300" cy="1971500"/>
            <a:chOff x="896700" y="578800"/>
            <a:chExt cx="8247300" cy="1971500"/>
          </a:xfrm>
        </p:grpSpPr>
        <p:sp>
          <p:nvSpPr>
            <p:cNvPr id="107" name="Shape 107"/>
            <p:cNvSpPr txBox="1"/>
            <p:nvPr/>
          </p:nvSpPr>
          <p:spPr>
            <a:xfrm>
              <a:off x="896700" y="578800"/>
              <a:ext cx="8247300" cy="9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3000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Что с оксолиновой мазью делают?</a:t>
              </a: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896700" y="1472400"/>
              <a:ext cx="7350600" cy="10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Мазью смазывают изнутри ноздри людей, чтобы убить вирусы гриппа, проникающие в нос при дыхании</a:t>
              </a:r>
            </a:p>
          </p:txBody>
        </p:sp>
      </p:grpSp>
      <p:pic>
        <p:nvPicPr>
          <p:cNvPr descr="11.png" id="109" name="Shape 109"/>
          <p:cNvPicPr preferRelativeResize="0"/>
          <p:nvPr/>
        </p:nvPicPr>
        <p:blipFill rotWithShape="1">
          <a:blip r:embed="rId4">
            <a:alphaModFix/>
          </a:blip>
          <a:srcRect b="-495" l="55274" r="19676" t="73685"/>
          <a:stretch/>
        </p:blipFill>
        <p:spPr>
          <a:xfrm>
            <a:off x="2663375" y="3491051"/>
            <a:ext cx="1187699" cy="1312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110" name="Shape 110"/>
          <p:cNvPicPr preferRelativeResize="0"/>
          <p:nvPr/>
        </p:nvPicPr>
        <p:blipFill rotWithShape="1">
          <a:blip r:embed="rId4">
            <a:alphaModFix/>
          </a:blip>
          <a:srcRect b="-495" l="55274" r="19676" t="73685"/>
          <a:stretch/>
        </p:blipFill>
        <p:spPr>
          <a:xfrm>
            <a:off x="3425375" y="3754977"/>
            <a:ext cx="879875" cy="972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111" name="Shape 111"/>
          <p:cNvPicPr preferRelativeResize="0"/>
          <p:nvPr/>
        </p:nvPicPr>
        <p:blipFill rotWithShape="1">
          <a:blip r:embed="rId4">
            <a:alphaModFix/>
          </a:blip>
          <a:srcRect b="-495" l="55274" r="19676" t="73685"/>
          <a:stretch/>
        </p:blipFill>
        <p:spPr>
          <a:xfrm>
            <a:off x="2147474" y="3795850"/>
            <a:ext cx="879875" cy="9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.jpg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2963" y="878264"/>
            <a:ext cx="4568527" cy="5143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Shape 117"/>
          <p:cNvGrpSpPr/>
          <p:nvPr/>
        </p:nvGrpSpPr>
        <p:grpSpPr>
          <a:xfrm>
            <a:off x="4198326" y="1281200"/>
            <a:ext cx="4277400" cy="2123900"/>
            <a:chOff x="1125297" y="807400"/>
            <a:chExt cx="4277400" cy="2123900"/>
          </a:xfrm>
        </p:grpSpPr>
        <p:sp>
          <p:nvSpPr>
            <p:cNvPr id="118" name="Shape 118"/>
            <p:cNvSpPr txBox="1"/>
            <p:nvPr/>
          </p:nvSpPr>
          <p:spPr>
            <a:xfrm>
              <a:off x="1125297" y="807400"/>
              <a:ext cx="4277400" cy="9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b="1" lang="en" sz="3000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И действительно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b="1" lang="en" sz="3000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помогает?!</a:t>
              </a: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1125297" y="1853400"/>
              <a:ext cx="4277400" cy="10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Если вы уже заболели гриппом, скорей всего эта мазь будет бесполезна. Но это отличное профилактическое средство, которое не даст вам заболеть</a:t>
              </a:r>
            </a:p>
          </p:txBody>
        </p:sp>
      </p:grpSp>
      <p:pic>
        <p:nvPicPr>
          <p:cNvPr descr="11.png" id="120" name="Shape 120"/>
          <p:cNvPicPr preferRelativeResize="0"/>
          <p:nvPr/>
        </p:nvPicPr>
        <p:blipFill rotWithShape="1">
          <a:blip r:embed="rId4">
            <a:alphaModFix/>
          </a:blip>
          <a:srcRect b="55564" l="3096" r="71854" t="24077"/>
          <a:stretch/>
        </p:blipFill>
        <p:spPr>
          <a:xfrm>
            <a:off x="7322150" y="3815675"/>
            <a:ext cx="1701949" cy="14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D7F6E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896700" y="1052600"/>
            <a:ext cx="8247300" cy="1971500"/>
            <a:chOff x="896700" y="578800"/>
            <a:chExt cx="8247300" cy="1971500"/>
          </a:xfrm>
        </p:grpSpPr>
        <p:sp>
          <p:nvSpPr>
            <p:cNvPr id="126" name="Shape 126"/>
            <p:cNvSpPr txBox="1"/>
            <p:nvPr/>
          </p:nvSpPr>
          <p:spPr>
            <a:xfrm>
              <a:off x="896700" y="578800"/>
              <a:ext cx="8247300" cy="9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300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Мы побывали на производстве!</a:t>
              </a:r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896700" y="1472400"/>
              <a:ext cx="7350600" cy="10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И сейчас расскажем вам, какой это не простой химический процесс</a:t>
              </a:r>
            </a:p>
          </p:txBody>
        </p:sp>
      </p:grpSp>
      <p:pic>
        <p:nvPicPr>
          <p:cNvPr descr="10.png"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649" y="3024100"/>
            <a:ext cx="7596346" cy="11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163850" y="4252750"/>
            <a:ext cx="9012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 этап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928964" y="4252750"/>
            <a:ext cx="9012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этап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4757764" y="4252750"/>
            <a:ext cx="9012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этап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6434164" y="4252750"/>
            <a:ext cx="901199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этап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D7F6E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033000" y="830175"/>
            <a:ext cx="52938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Работники предприятия получают субстанцию «Оксолин» с помощью химических реакций в химических реакторах.</a:t>
            </a:r>
          </a:p>
        </p:txBody>
      </p:sp>
      <p:pic>
        <p:nvPicPr>
          <p:cNvPr descr="10.png" id="138" name="Shape 138"/>
          <p:cNvPicPr preferRelativeResize="0"/>
          <p:nvPr/>
        </p:nvPicPr>
        <p:blipFill rotWithShape="1">
          <a:blip r:embed="rId3">
            <a:alphaModFix/>
          </a:blip>
          <a:srcRect b="0" l="0" r="77401" t="0"/>
          <a:stretch/>
        </p:blipFill>
        <p:spPr>
          <a:xfrm>
            <a:off x="5049380" y="2104685"/>
            <a:ext cx="3891352" cy="266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-1125" y="-1479800"/>
            <a:ext cx="34665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0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60902" y="3769356"/>
            <a:ext cx="42774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Изготовление субстанции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